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74" r:id="rId8"/>
    <p:sldId id="275" r:id="rId9"/>
    <p:sldId id="276" r:id="rId10"/>
    <p:sldId id="277" r:id="rId11"/>
    <p:sldId id="271" r:id="rId12"/>
  </p:sldIdLst>
  <p:sldSz cx="9144000" cy="6121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0" autoAdjust="0"/>
    <p:restoredTop sz="90704" autoAdjust="0"/>
  </p:normalViewPr>
  <p:slideViewPr>
    <p:cSldViewPr snapToGrid="0">
      <p:cViewPr>
        <p:scale>
          <a:sx n="100" d="100"/>
          <a:sy n="100" d="100"/>
        </p:scale>
        <p:origin x="-1932" y="-438"/>
      </p:cViewPr>
      <p:guideLst>
        <p:guide orient="horz" pos="192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pPr/>
              <a:t>6/1/2023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5538" y="1143000"/>
            <a:ext cx="460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8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031" y="3958506"/>
            <a:ext cx="3706328" cy="1001669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031" y="4986817"/>
            <a:ext cx="3706328" cy="354056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2" y="2"/>
            <a:ext cx="7116235" cy="4511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786F69D-D4FA-4075-A7EC-8D31A184F6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943100" cy="917501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=""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28652" y="1884599"/>
            <a:ext cx="7886700" cy="3342682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="" xmlns:a16="http://schemas.microsoft.com/office/drawing/2014/main" id="{9D2AF524-D4B4-4A3A-9CE4-EDAFE1D5A3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585415" y="0"/>
            <a:ext cx="7558587" cy="61214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2" y="4917668"/>
            <a:ext cx="3061607" cy="522870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558" y="1345827"/>
            <a:ext cx="1606323" cy="45910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=""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9100" y="2306546"/>
            <a:ext cx="1606323" cy="45910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=""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3919" y="3267266"/>
            <a:ext cx="1606323" cy="45910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=""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42068" y="4227986"/>
            <a:ext cx="1606323" cy="45910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=""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01154" y="1440224"/>
            <a:ext cx="3827011" cy="90227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=""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9523" y="2394437"/>
            <a:ext cx="3827011" cy="90227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=""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2705" y="3352037"/>
            <a:ext cx="3827011" cy="90227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=""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31462" y="4306251"/>
            <a:ext cx="3827011" cy="902270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61860" y="5673634"/>
            <a:ext cx="2831985" cy="325908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8158" y="5673634"/>
            <a:ext cx="407193" cy="325908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3795F91-C721-4363-956D-756673AE79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65138" y="4484326"/>
            <a:ext cx="11349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8AC14461-E27D-413D-B31A-47B74646AF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19940" y="3524358"/>
            <a:ext cx="11349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D6AEA4C-7710-4829-BA87-8DD77F15932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80092" y="2564138"/>
            <a:ext cx="11349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9BD473E-6203-491C-87AC-54AC0AB233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939699" y="1603170"/>
            <a:ext cx="113490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0277" y="796353"/>
            <a:ext cx="6316267" cy="1183187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200278" y="2478673"/>
            <a:ext cx="2943225" cy="735418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0278" y="3422744"/>
            <a:ext cx="2943225" cy="1783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557631" y="2478673"/>
            <a:ext cx="2957720" cy="735418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7631" y="3422744"/>
            <a:ext cx="2957720" cy="1783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19341" y="0"/>
            <a:ext cx="3276023" cy="3492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3869" y="796353"/>
            <a:ext cx="6316267" cy="1183187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2329" y="2478673"/>
            <a:ext cx="2161856" cy="735418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329" y="3422744"/>
            <a:ext cx="2161856" cy="1783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485752" y="2478673"/>
            <a:ext cx="2172503" cy="735418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85752" y="3422744"/>
            <a:ext cx="2172503" cy="1783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49816" y="2478673"/>
            <a:ext cx="2161856" cy="735418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=""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49816" y="3422744"/>
            <a:ext cx="2161856" cy="178328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2368EF4-1233-48C7-8DB5-75844BFCD5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" y="0"/>
            <a:ext cx="1678783" cy="2771634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7657" y="1492093"/>
            <a:ext cx="3833812" cy="1075495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7657" y="3267581"/>
            <a:ext cx="3833812" cy="13617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1" y="3"/>
            <a:ext cx="3571876" cy="4629309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=""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5673634"/>
            <a:ext cx="2057400" cy="325908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=""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2" y="5673634"/>
            <a:ext cx="3086100" cy="325908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=""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1" y="5673634"/>
            <a:ext cx="2057400" cy="325908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778059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1442196"/>
            <a:ext cx="3134678" cy="1360967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2890308"/>
            <a:ext cx="3134678" cy="1224634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382704" cy="61214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=""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0402" y="5673634"/>
            <a:ext cx="1330779" cy="325908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=""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59791" y="5673634"/>
            <a:ext cx="1996168" cy="325908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=""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84572" y="5673634"/>
            <a:ext cx="1330779" cy="325908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116612" y="0"/>
            <a:ext cx="5027390" cy="61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126" y="910845"/>
            <a:ext cx="2171700" cy="1183187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126" y="2610100"/>
            <a:ext cx="2171700" cy="224876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0127" y="5673634"/>
            <a:ext cx="738868" cy="325908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416" y="5673633"/>
            <a:ext cx="1862132" cy="325908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52230" y="5673634"/>
            <a:ext cx="740664" cy="325908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557" y="1492093"/>
            <a:ext cx="3833812" cy="1075495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1557" y="3267581"/>
            <a:ext cx="3833812" cy="136172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1" y="5673634"/>
            <a:ext cx="914400" cy="325908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47852" y="5673634"/>
            <a:ext cx="2609851" cy="325908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5214940" y="-22671"/>
            <a:ext cx="3929063" cy="6161077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43512" y="1918041"/>
            <a:ext cx="3134678" cy="1531270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3512" y="3536457"/>
            <a:ext cx="3134678" cy="32590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" y="739669"/>
            <a:ext cx="4407693" cy="46420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=""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8652" y="1884806"/>
            <a:ext cx="7886700" cy="3342681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=""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8652" y="1884604"/>
            <a:ext cx="7886700" cy="3342682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AEE644D4-F9A4-4237-BD5C-4B97ABA933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186238" cy="61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3294" y="2508075"/>
            <a:ext cx="5022056" cy="1704640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3294" y="4488675"/>
            <a:ext cx="5022056" cy="32590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07581" y="5673634"/>
            <a:ext cx="1271588" cy="325908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7778" y="5673634"/>
            <a:ext cx="1907381" cy="325908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4" y="5673634"/>
            <a:ext cx="1271588" cy="325908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DAC7E4E-FE06-4E90-8107-6B543E551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1657351" y="0"/>
            <a:ext cx="1828800" cy="6121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3869" y="796353"/>
            <a:ext cx="6316267" cy="1183187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5389" y="2576090"/>
            <a:ext cx="1384133" cy="164728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1427" y="4538411"/>
            <a:ext cx="1738280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15389" y="4877229"/>
            <a:ext cx="1384133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=""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77688" y="2576090"/>
            <a:ext cx="1384133" cy="164728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683725" y="4538411"/>
            <a:ext cx="1748112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877688" y="4890335"/>
            <a:ext cx="1391961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=""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45687" y="2576090"/>
            <a:ext cx="1384133" cy="164728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551724" y="4538411"/>
            <a:ext cx="1738280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745684" y="4890335"/>
            <a:ext cx="1384133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560596" y="2576090"/>
            <a:ext cx="1384133" cy="164728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366634" y="4538411"/>
            <a:ext cx="1738280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560595" y="4877229"/>
            <a:ext cx="1384132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3C911F2-9041-416A-B83C-F23B354E06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0689" y="2"/>
            <a:ext cx="3643312" cy="1538852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87AAB93-862D-455E-9E73-3D0DAEFDED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23047"/>
            <a:ext cx="9144000" cy="5017563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3869" y="796353"/>
            <a:ext cx="6316267" cy="1183187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07883" y="2167996"/>
            <a:ext cx="800100" cy="952218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5127" y="3261873"/>
            <a:ext cx="1371600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=""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125127" y="3400554"/>
            <a:ext cx="1371600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=""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69703" y="2167996"/>
            <a:ext cx="800100" cy="952218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=""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886947" y="3261873"/>
            <a:ext cx="1371600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886947" y="3400554"/>
            <a:ext cx="1371600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=""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991689" y="2167996"/>
            <a:ext cx="800100" cy="952218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648769" y="3261873"/>
            <a:ext cx="1578851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=""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572002" y="3400554"/>
            <a:ext cx="1724891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2611" y="2167996"/>
            <a:ext cx="800100" cy="952218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=""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569855" y="3261873"/>
            <a:ext cx="1371600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=""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558363" y="3400554"/>
            <a:ext cx="1383095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=""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407883" y="3827180"/>
            <a:ext cx="800100" cy="952218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=""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125127" y="4921056"/>
            <a:ext cx="1371600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=""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125127" y="5059737"/>
            <a:ext cx="1371600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=""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69703" y="3827180"/>
            <a:ext cx="800100" cy="952218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=""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886947" y="4921056"/>
            <a:ext cx="1371600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=""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2886947" y="5059737"/>
            <a:ext cx="1371600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=""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991689" y="3827180"/>
            <a:ext cx="800100" cy="952218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=""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754944" y="4921056"/>
            <a:ext cx="1371600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=""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4754944" y="5059737"/>
            <a:ext cx="1360106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=""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52611" y="3827180"/>
            <a:ext cx="800100" cy="952218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=""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6569855" y="4921056"/>
            <a:ext cx="1371600" cy="306214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=""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558363" y="5059737"/>
            <a:ext cx="1383095" cy="306214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325910"/>
            <a:ext cx="7886700" cy="1183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2" y="1629539"/>
            <a:ext cx="7886700" cy="3883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5673634"/>
            <a:ext cx="2057400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5673634"/>
            <a:ext cx="3086100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5673634"/>
            <a:ext cx="2057400" cy="325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f-365.ru/" TargetMode="External"/><Relationship Id="rId7" Type="http://schemas.openxmlformats.org/officeDocument/2006/relationships/image" Target="../media/image9.gif"/><Relationship Id="rId2" Type="http://schemas.openxmlformats.org/officeDocument/2006/relationships/hyperlink" Target="mailto:a9229900@gmail.com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vt-fit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9675" y="2667000"/>
            <a:ext cx="3967164" cy="1543050"/>
          </a:xfrm>
        </p:spPr>
        <p:txBody>
          <a:bodyPr/>
          <a:lstStyle/>
          <a:p>
            <a:r>
              <a:rPr lang="ru-RU" sz="2000" dirty="0" err="1" smtClean="0"/>
              <a:t>Цивилизационные</a:t>
            </a:r>
            <a:r>
              <a:rPr lang="ru-RU" sz="2000" dirty="0" smtClean="0"/>
              <a:t> трансформации в управлении </a:t>
            </a:r>
            <a:r>
              <a:rPr lang="ru-RU" sz="2000" dirty="0" err="1" smtClean="0"/>
              <a:t>фитнес-департаментом</a:t>
            </a: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3519" y="4812100"/>
            <a:ext cx="2243138" cy="4080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GLOBAL FITNESS RUSSIA </a:t>
            </a:r>
            <a:r>
              <a:rPr lang="ru-RU" dirty="0" smtClean="0"/>
              <a:t> САНКТ-ПЕТЕРБУРГ 2023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60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44" y="646149"/>
            <a:ext cx="4229100" cy="1249785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Лабаротория</a:t>
            </a: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управления </a:t>
            </a:r>
            <a:b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</a:br>
            <a:r>
              <a:rPr lang="ru-RU" dirty="0" err="1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фитнес-департаментом</a:t>
            </a:r>
            <a:endParaRPr lang="en-US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921" y="2116986"/>
            <a:ext cx="3374231" cy="37748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romanLcPeriod"/>
            </a:pPr>
            <a:r>
              <a:rPr lang="ru-RU" sz="18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ОНЛАЙН  ТРЕНИРОВКИ </a:t>
            </a:r>
          </a:p>
          <a:p>
            <a:pPr marL="514350" indent="-514350">
              <a:buFont typeface="+mj-lt"/>
              <a:buAutoNum type="romanLcPeriod"/>
            </a:pPr>
            <a:r>
              <a:rPr lang="ru-RU" sz="18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ТРЕНЕР 2023 –СЕРВИС И КОМПЕТЕНЦИИ</a:t>
            </a:r>
          </a:p>
          <a:p>
            <a:pPr marL="514350" indent="-514350">
              <a:buFont typeface="+mj-lt"/>
              <a:buAutoNum type="romanLcPeriod"/>
            </a:pPr>
            <a:r>
              <a:rPr lang="ru-RU" sz="1800" b="1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ПРОДАЖИ- СПЕЦИАЛЬНЫЕ ПРЕДЛОЖЕНИЯ ДЛЯ ЗАПУСКА ЛЕТОМ</a:t>
            </a:r>
            <a:endParaRPr lang="en-US" sz="1800" b="1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2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2" y="571500"/>
            <a:ext cx="4093371" cy="11620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ОНЛАЙН ТРЕНИРОВКИ</a:t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Что делать</a:t>
            </a:r>
            <a:r>
              <a:rPr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?</a:t>
            </a: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1523" y="1904437"/>
            <a:ext cx="4293393" cy="3749357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Тренеры в </a:t>
            </a:r>
            <a:r>
              <a:rPr lang="ru-RU" dirty="0" err="1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онлайне</a:t>
            </a: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- прогноз развития рынка услуг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Формы </a:t>
            </a:r>
            <a:r>
              <a:rPr lang="ru-RU" dirty="0" err="1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онлайн</a:t>
            </a: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тренировок или как работают тренеры, сколько они зарабатывают</a:t>
            </a:r>
            <a:r>
              <a:rPr lang="en-US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</a:t>
            </a:r>
            <a:endParaRPr lang="ru-RU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Тренеры каких подразделений в большей степени тренируют </a:t>
            </a:r>
            <a:r>
              <a:rPr lang="ru-RU" dirty="0" err="1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онлайн</a:t>
            </a: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, где когда и кого они тренируют</a:t>
            </a:r>
            <a:r>
              <a:rPr lang="en-US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</a:t>
            </a:r>
            <a:endParaRPr lang="ru-RU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Если «свои» тренеры «забирают у бизнеса</a:t>
            </a:r>
            <a:r>
              <a:rPr lang="en-US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</a:t>
            </a: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доход», то какие правила или ограничения могут быть созданы</a:t>
            </a:r>
            <a:r>
              <a:rPr lang="en-US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</a:t>
            </a:r>
            <a:endParaRPr lang="ru-RU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Что уже удалось попробовать, что работает</a:t>
            </a:r>
            <a:r>
              <a:rPr lang="en-US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</a:t>
            </a:r>
            <a:endParaRPr lang="ru-RU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AutoNum type="arabicPeriod"/>
            </a:pPr>
            <a:endParaRPr lang="ru-RU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7170" name="Picture 2" descr="http://qrcoder.ru/code/?https%3A%2F%2Ff-365.ru%2F&amp;4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3770312"/>
            <a:ext cx="1257300" cy="1257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715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94" y="923925"/>
            <a:ext cx="5022056" cy="457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 Тренер </a:t>
            </a: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2023 сервис</a:t>
            </a:r>
            <a:r>
              <a:rPr lang="en-US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​</a:t>
            </a: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2327" y="1400175"/>
            <a:ext cx="5153025" cy="3971925"/>
          </a:xfrm>
        </p:spPr>
        <p:txBody>
          <a:bodyPr>
            <a:noAutofit/>
          </a:bodyPr>
          <a:lstStyle/>
          <a:p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Как сформировать требования к сервисному обслуживанию для ФД</a:t>
            </a:r>
            <a:r>
              <a:rPr lang="en-US" sz="14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</a:t>
            </a:r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Как обучить персонал сервису</a:t>
            </a:r>
            <a:r>
              <a:rPr lang="en-US" sz="14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 </a:t>
            </a:r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Какое обучение необходимо, как часто его проводить, какие ресурсы для этого нужны</a:t>
            </a:r>
            <a:r>
              <a:rPr lang="en-US" sz="14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</a:t>
            </a:r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Какие триггеры определяют готовность к обслуживанию</a:t>
            </a:r>
            <a:r>
              <a:rPr lang="en-US" sz="14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3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A2CD4-732A-43E4-BCB9-CBA2055E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294" y="1000126"/>
            <a:ext cx="5022056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Тренер 2023 имидж и компетенции </a:t>
            </a: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FD0450-A909-4CD9-8912-96A19ACEB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2275" y="2095500"/>
            <a:ext cx="5543550" cy="3324224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5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25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56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/>
            <a:endParaRPr lang="ru-RU" sz="56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/>
            <a:endParaRPr lang="ru-RU" sz="56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56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56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56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Позиционирование </a:t>
            </a:r>
            <a:r>
              <a:rPr lang="ru-RU" sz="56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тренера (лояльность к компании, эмоциональная зрелость, отсутствие инфантилизма)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5600" dirty="0" err="1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Самоменеджмент</a:t>
            </a:r>
            <a:r>
              <a:rPr lang="ru-RU" sz="56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тренера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56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Имидж тренера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56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Навыки продаж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56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Ведение собственных </a:t>
            </a:r>
            <a:r>
              <a:rPr lang="ru-RU" sz="5600" dirty="0" err="1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аккаунтов</a:t>
            </a:r>
            <a:endParaRPr lang="ru-RU" sz="56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56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Проработка аудиторий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56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Умение провести конверсию в </a:t>
            </a:r>
            <a:r>
              <a:rPr lang="ru-RU" sz="5600" dirty="0" err="1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лида</a:t>
            </a:r>
            <a:endParaRPr lang="ru-RU" sz="56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5600" dirty="0" smtClean="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Привлекает людей в клуб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 smtClean="0">
              <a:solidFill>
                <a:schemeClr val="tx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3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6" y="796353"/>
            <a:ext cx="6487717" cy="92104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Подготовка к лету</a:t>
            </a: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5AD8B9-3719-4696-A80F-16A618C5D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979" y="1666385"/>
            <a:ext cx="5750719" cy="629143"/>
          </a:xfrm>
        </p:spPr>
        <p:txBody>
          <a:bodyPr/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Фитнес департамент (меняем место, формат, методику)</a:t>
            </a: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D8731E-4977-402E-8BFD-895B4D05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3082" y="2712122"/>
            <a:ext cx="3421856" cy="252507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1.Кроссы</a:t>
            </a:r>
          </a:p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2. Марафоны</a:t>
            </a:r>
          </a:p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3. Турниры</a:t>
            </a:r>
          </a:p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4. Тематические дни</a:t>
            </a:r>
            <a:r>
              <a:rPr lang="en-US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/ </a:t>
            </a: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недели </a:t>
            </a:r>
          </a:p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5. Заплывы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0B65871-FA95-449A-B8BC-90486DE53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7631" y="2763134"/>
            <a:ext cx="2957720" cy="2442891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6. Выставки</a:t>
            </a:r>
          </a:p>
          <a:p>
            <a:r>
              <a:rPr lang="ru-RU" sz="5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7. Мини-группы </a:t>
            </a:r>
            <a:r>
              <a:rPr lang="en-US" sz="5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outdoor</a:t>
            </a:r>
            <a:endParaRPr lang="ru-RU" sz="5600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r>
              <a:rPr lang="ru-RU" sz="5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7. Велотуры</a:t>
            </a:r>
          </a:p>
          <a:p>
            <a:r>
              <a:rPr lang="ru-RU" sz="5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9.Коллаборация с партнёрами (бар, </a:t>
            </a:r>
            <a:r>
              <a:rPr lang="ru-RU" sz="5600" dirty="0" err="1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спа</a:t>
            </a:r>
            <a:r>
              <a:rPr lang="ru-RU" sz="5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и т.д.)</a:t>
            </a:r>
          </a:p>
          <a:p>
            <a:r>
              <a:rPr lang="ru-RU" sz="5600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10. Участие в соц. проектах</a:t>
            </a:r>
          </a:p>
          <a:p>
            <a:r>
              <a:rPr lang="ru-RU" sz="5600" dirty="0" smtClean="0"/>
              <a:t> </a:t>
            </a:r>
          </a:p>
          <a:p>
            <a:r>
              <a:rPr lang="ru-RU" sz="5600" dirty="0" smtClean="0"/>
              <a:t> </a:t>
            </a:r>
          </a:p>
          <a:p>
            <a:r>
              <a:rPr lang="ru-RU" sz="56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378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869" y="796353"/>
            <a:ext cx="6316267" cy="11831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Специальные предложения</a:t>
            </a: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51C395-6BC4-4F00-B40B-069DBBB7C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1525" y="2343150"/>
            <a:ext cx="2352675" cy="800100"/>
          </a:xfrm>
        </p:spPr>
        <p:txBody>
          <a:bodyPr/>
          <a:lstStyle/>
          <a:p>
            <a:endParaRPr lang="ru-RU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ru-RU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ru-RU" sz="1800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ru-RU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ПРЕДЛОЖЕНИЯ ДЛЯ НЕ ЧЛЕНОВ КЛУБА</a:t>
            </a:r>
            <a:endParaRPr lang="en-US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1D16151-9486-4A03-AE3A-F1CC562E0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329" y="3366772"/>
            <a:ext cx="2161856" cy="18392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1.Тест- драйв</a:t>
            </a:r>
          </a:p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2. Клиентские дни</a:t>
            </a:r>
          </a:p>
          <a:p>
            <a:pPr lvl="0"/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3.</a:t>
            </a:r>
            <a:r>
              <a:rPr lang="en-US" dirty="0" smtClean="0"/>
              <a:t> </a:t>
            </a:r>
            <a:r>
              <a:rPr lang="en-US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WELCOME</a:t>
            </a: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СТУДЕНТ</a:t>
            </a:r>
          </a:p>
          <a:p>
            <a:pPr lvl="0"/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4. Больше результатов (</a:t>
            </a:r>
            <a:r>
              <a:rPr lang="ru-RU" dirty="0" err="1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кросс-продажи</a:t>
            </a: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под короткие карты)</a:t>
            </a:r>
          </a:p>
          <a:p>
            <a:endParaRPr lang="ru-RU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DE59236-37DD-4582-A2A0-3F9A13A3B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85752" y="2200275"/>
            <a:ext cx="2172503" cy="923925"/>
          </a:xfrm>
        </p:spPr>
        <p:txBody>
          <a:bodyPr/>
          <a:lstStyle/>
          <a:p>
            <a:r>
              <a:rPr lang="ru-RU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ПРЕДЛОЖЕНИЯ ДЛЯ ЧЛЕНОВ КЛУБА</a:t>
            </a:r>
            <a:endParaRPr lang="en-US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E1CCF0F-F0BB-42D7-B3C2-C29336739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85752" y="3422744"/>
            <a:ext cx="2172503" cy="178328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5. Одна карта- два доступа</a:t>
            </a:r>
          </a:p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6.Выгодный старт</a:t>
            </a:r>
          </a:p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7.Плати за одного, тренируйся вдвоем</a:t>
            </a:r>
          </a:p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8. Персональный выходной</a:t>
            </a:r>
            <a:endParaRPr lang="ru-RU" dirty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F939793-2181-4A3D-9C5A-CE676CC83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049816" y="2257425"/>
            <a:ext cx="2161856" cy="676275"/>
          </a:xfrm>
        </p:spPr>
        <p:txBody>
          <a:bodyPr/>
          <a:lstStyle/>
          <a:p>
            <a:r>
              <a:rPr lang="ru-RU" sz="18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КРОСС-ПРОДАЖИ</a:t>
            </a:r>
            <a:endParaRPr lang="en-US" sz="18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C9FA0B0D-7B36-4D63-86BD-20E6E1B6A0D8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49816" y="3422744"/>
            <a:ext cx="2161856" cy="178328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9.Коллаборация с партнёрами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Бар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Спа</a:t>
            </a:r>
            <a:endParaRPr lang="ru-RU" dirty="0" smtClean="0"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Магазины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Кофейни</a:t>
            </a:r>
          </a:p>
        </p:txBody>
      </p:sp>
    </p:spTree>
    <p:extLst>
      <p:ext uri="{BB962C8B-B14F-4D97-AF65-F5344CB8AC3E}">
        <p14:creationId xmlns="" xmlns:p14="http://schemas.microsoft.com/office/powerpoint/2010/main" val="14294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361949"/>
            <a:ext cx="3134678" cy="1162051"/>
          </a:xfrm>
        </p:spPr>
        <p:txBody>
          <a:bodyPr/>
          <a:lstStyle/>
          <a:p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THANK </a:t>
            </a:r>
            <a:r>
              <a:rPr lang="en-US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YOU</a:t>
            </a: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/>
            </a:r>
            <a:b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endParaRPr lang="en-US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5550" y="1581151"/>
            <a:ext cx="5124450" cy="3981450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ВОЛОДИНА АНАСТАСИЯ</a:t>
            </a:r>
          </a:p>
          <a:p>
            <a:r>
              <a:rPr lang="ru-RU" sz="9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+7(911)922-99-00</a:t>
            </a:r>
          </a:p>
          <a:p>
            <a:r>
              <a:rPr lang="en-US" sz="900" b="1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2"/>
              </a:rPr>
              <a:t>a9229900@gmail.com</a:t>
            </a:r>
            <a:endParaRPr lang="ru-RU" sz="900" b="1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sz="900" u="sng" dirty="0" smtClean="0">
                <a:hlinkClick r:id="rId3"/>
              </a:rPr>
              <a:t>https://f-365.ru/</a:t>
            </a:r>
            <a:endParaRPr lang="ru-RU" sz="900" b="1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ru-RU" sz="1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СМАЛЬ </a:t>
            </a:r>
            <a:r>
              <a:rPr lang="ru-RU" sz="1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МАРИЯ</a:t>
            </a:r>
          </a:p>
          <a:p>
            <a:r>
              <a:rPr lang="ru-RU" sz="9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+7(921)357-66-35</a:t>
            </a:r>
            <a:endParaRPr lang="en-US" sz="900" b="1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ru-RU" sz="1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ТОПОЛЯН </a:t>
            </a:r>
            <a:r>
              <a:rPr lang="ru-RU" sz="12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ВИКТОРИЯ</a:t>
            </a:r>
          </a:p>
          <a:p>
            <a:r>
              <a:rPr lang="ru-RU" sz="9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+7(903)726-74-68</a:t>
            </a:r>
          </a:p>
          <a:p>
            <a:r>
              <a:rPr lang="en-US" sz="900" b="1" dirty="0" smtClean="0">
                <a:latin typeface="Open Sans" pitchFamily="34" charset="0"/>
                <a:ea typeface="Open Sans" pitchFamily="34" charset="0"/>
                <a:cs typeface="Open Sans" pitchFamily="34" charset="0"/>
                <a:hlinkClick r:id="rId4"/>
              </a:rPr>
              <a:t>https://vt-fit.ru/</a:t>
            </a:r>
            <a:endParaRPr lang="ru-RU" sz="900" b="1" dirty="0" smtClean="0"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r>
              <a:rPr lang="en-US" sz="900" b="1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v.topolyan@bk.ru</a:t>
            </a:r>
            <a:endParaRPr lang="en-US" sz="900" b="1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2049" name="Picture 1" descr="C:\Users\лева\Desktop\image-01-06-23-09-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2975" y="3009900"/>
            <a:ext cx="800100" cy="800100"/>
          </a:xfrm>
          <a:prstGeom prst="rect">
            <a:avLst/>
          </a:prstGeom>
          <a:noFill/>
        </p:spPr>
      </p:pic>
      <p:pic>
        <p:nvPicPr>
          <p:cNvPr id="2050" name="Picture 2" descr="C:\Users\лева\Desktop\IMG_477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1" y="4186238"/>
            <a:ext cx="876299" cy="876299"/>
          </a:xfrm>
          <a:prstGeom prst="rect">
            <a:avLst/>
          </a:prstGeom>
          <a:noFill/>
        </p:spPr>
      </p:pic>
      <p:pic>
        <p:nvPicPr>
          <p:cNvPr id="6" name="Picture 2" descr="http://qrcoder.ru/code/?https%3A%2F%2Ff-365.ru%2F&amp;4&amp;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43450" y="1704975"/>
            <a:ext cx="847725" cy="847726"/>
          </a:xfrm>
          <a:prstGeom prst="rect">
            <a:avLst/>
          </a:prstGeom>
          <a:noFill/>
        </p:spPr>
      </p:pic>
      <p:pic>
        <p:nvPicPr>
          <p:cNvPr id="7" name="Picture 2" descr="C:\Users\лева\Desktop\qr-code 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1225" y="4162425"/>
            <a:ext cx="933450" cy="953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9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328976_win32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tf67328976_win32</Template>
  <TotalTime>0</TotalTime>
  <Words>304</Words>
  <Application>Microsoft Office PowerPoint</Application>
  <PresentationFormat>Произвольный</PresentationFormat>
  <Paragraphs>91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tf67328976_win32</vt:lpstr>
      <vt:lpstr>Цивилизационные трансформации в управлении фитнес-департаментом</vt:lpstr>
      <vt:lpstr>Лабаротория управления  фитнес-департаментом</vt:lpstr>
      <vt:lpstr>    ОНЛАЙН ТРЕНИРОВКИ Что делать?</vt:lpstr>
      <vt:lpstr>  Тренер 2023 сервис​</vt:lpstr>
      <vt:lpstr>Тренер 2023 имидж и компетенции </vt:lpstr>
      <vt:lpstr>Подготовка к лету</vt:lpstr>
      <vt:lpstr>Специальные предложения</vt:lpstr>
      <vt:lpstr>      THANK YOU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2023-02-13T16:26:39Z</dcterms:created>
  <dcterms:modified xsi:type="dcterms:W3CDTF">2023-06-01T07:11:07Z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